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1" r:id="rId6"/>
    <p:sldId id="262" r:id="rId7"/>
    <p:sldId id="263" r:id="rId8"/>
    <p:sldId id="267" r:id="rId9"/>
    <p:sldId id="266" r:id="rId10"/>
    <p:sldId id="265" r:id="rId11"/>
    <p:sldId id="271" r:id="rId12"/>
    <p:sldId id="272" r:id="rId13"/>
    <p:sldId id="273" r:id="rId14"/>
    <p:sldId id="274" r:id="rId15"/>
    <p:sldId id="275" r:id="rId16"/>
    <p:sldId id="276" r:id="rId17"/>
    <p:sldId id="285" r:id="rId18"/>
    <p:sldId id="279" r:id="rId19"/>
    <p:sldId id="280" r:id="rId20"/>
    <p:sldId id="281" r:id="rId21"/>
    <p:sldId id="283" r:id="rId22"/>
    <p:sldId id="284"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23" d="100"/>
          <a:sy n="123" d="100"/>
        </p:scale>
        <p:origin x="114"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A0EAE5D-428F-4C86-9B34-E25E7224C2AA}" type="datetimeFigureOut">
              <a:rPr lang="en-US" smtClean="0"/>
              <a:t>5/4/2023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E70EB123-2459-4976-90F4-F488E85859C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1352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0EAE5D-428F-4C86-9B34-E25E7224C2AA}"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0EB123-2459-4976-90F4-F488E85859C0}" type="slidenum">
              <a:rPr lang="en-US" smtClean="0"/>
              <a:t>‹#›</a:t>
            </a:fld>
            <a:endParaRPr lang="en-US"/>
          </a:p>
        </p:txBody>
      </p:sp>
    </p:spTree>
    <p:extLst>
      <p:ext uri="{BB962C8B-B14F-4D97-AF65-F5344CB8AC3E}">
        <p14:creationId xmlns:p14="http://schemas.microsoft.com/office/powerpoint/2010/main" val="3264765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EAE5D-428F-4C86-9B34-E25E7224C2A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EB123-2459-4976-90F4-F488E85859C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3793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EAE5D-428F-4C86-9B34-E25E7224C2A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EB123-2459-4976-90F4-F488E85859C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6049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EAE5D-428F-4C86-9B34-E25E7224C2A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EB123-2459-4976-90F4-F488E85859C0}" type="slidenum">
              <a:rPr lang="en-US" smtClean="0"/>
              <a:t>‹#›</a:t>
            </a:fld>
            <a:endParaRPr lang="en-US"/>
          </a:p>
        </p:txBody>
      </p:sp>
    </p:spTree>
    <p:extLst>
      <p:ext uri="{BB962C8B-B14F-4D97-AF65-F5344CB8AC3E}">
        <p14:creationId xmlns:p14="http://schemas.microsoft.com/office/powerpoint/2010/main" val="205286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EAE5D-428F-4C86-9B34-E25E7224C2A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EB123-2459-4976-90F4-F488E85859C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7286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EAE5D-428F-4C86-9B34-E25E7224C2A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EB123-2459-4976-90F4-F488E85859C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998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0EAE5D-428F-4C86-9B34-E25E7224C2A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EB123-2459-4976-90F4-F488E85859C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8130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0EAE5D-428F-4C86-9B34-E25E7224C2A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EB123-2459-4976-90F4-F488E85859C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275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0EAE5D-428F-4C86-9B34-E25E7224C2A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EB123-2459-4976-90F4-F488E85859C0}" type="slidenum">
              <a:rPr lang="en-US" smtClean="0"/>
              <a:t>‹#›</a:t>
            </a:fld>
            <a:endParaRPr lang="en-US"/>
          </a:p>
        </p:txBody>
      </p:sp>
    </p:spTree>
    <p:extLst>
      <p:ext uri="{BB962C8B-B14F-4D97-AF65-F5344CB8AC3E}">
        <p14:creationId xmlns:p14="http://schemas.microsoft.com/office/powerpoint/2010/main" val="138126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EAE5D-428F-4C86-9B34-E25E7224C2A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EB123-2459-4976-90F4-F488E85859C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0547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0EAE5D-428F-4C86-9B34-E25E7224C2AA}"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0EB123-2459-4976-90F4-F488E85859C0}" type="slidenum">
              <a:rPr lang="en-US" smtClean="0"/>
              <a:t>‹#›</a:t>
            </a:fld>
            <a:endParaRPr lang="en-US"/>
          </a:p>
        </p:txBody>
      </p:sp>
    </p:spTree>
    <p:extLst>
      <p:ext uri="{BB962C8B-B14F-4D97-AF65-F5344CB8AC3E}">
        <p14:creationId xmlns:p14="http://schemas.microsoft.com/office/powerpoint/2010/main" val="97761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0EAE5D-428F-4C86-9B34-E25E7224C2AA}"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0EB123-2459-4976-90F4-F488E85859C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0205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0EAE5D-428F-4C86-9B34-E25E7224C2AA}"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0EB123-2459-4976-90F4-F488E85859C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5991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0EAE5D-428F-4C86-9B34-E25E7224C2AA}"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0EB123-2459-4976-90F4-F488E85859C0}" type="slidenum">
              <a:rPr lang="en-US" smtClean="0"/>
              <a:t>‹#›</a:t>
            </a:fld>
            <a:endParaRPr lang="en-US"/>
          </a:p>
        </p:txBody>
      </p:sp>
    </p:spTree>
    <p:extLst>
      <p:ext uri="{BB962C8B-B14F-4D97-AF65-F5344CB8AC3E}">
        <p14:creationId xmlns:p14="http://schemas.microsoft.com/office/powerpoint/2010/main" val="1095856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0EAE5D-428F-4C86-9B34-E25E7224C2AA}"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0EB123-2459-4976-90F4-F488E85859C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980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0EAE5D-428F-4C86-9B34-E25E7224C2AA}"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0EB123-2459-4976-90F4-F488E85859C0}" type="slidenum">
              <a:rPr lang="en-US" smtClean="0"/>
              <a:t>‹#›</a:t>
            </a:fld>
            <a:endParaRPr lang="en-US"/>
          </a:p>
        </p:txBody>
      </p:sp>
    </p:spTree>
    <p:extLst>
      <p:ext uri="{BB962C8B-B14F-4D97-AF65-F5344CB8AC3E}">
        <p14:creationId xmlns:p14="http://schemas.microsoft.com/office/powerpoint/2010/main" val="3862256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3.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0EAE5D-428F-4C86-9B34-E25E7224C2AA}" type="datetimeFigureOut">
              <a:rPr lang="en-US" smtClean="0"/>
              <a:t>5/4/2023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0EB123-2459-4976-90F4-F488E85859C0}" type="slidenum">
              <a:rPr lang="en-US" smtClean="0"/>
              <a:t>‹#›</a:t>
            </a:fld>
            <a:endParaRPr lang="en-US"/>
          </a:p>
        </p:txBody>
      </p:sp>
    </p:spTree>
    <p:extLst>
      <p:ext uri="{BB962C8B-B14F-4D97-AF65-F5344CB8AC3E}">
        <p14:creationId xmlns:p14="http://schemas.microsoft.com/office/powerpoint/2010/main" val="38480095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tx1"/>
                </a:solidFill>
                <a:latin typeface="Arial Rounded MT Bold" panose="020F0704030504030204" pitchFamily="34" charset="0"/>
              </a:rPr>
              <a:t>SOCIAL CHANGE</a:t>
            </a:r>
          </a:p>
        </p:txBody>
      </p:sp>
      <p:sp>
        <p:nvSpPr>
          <p:cNvPr id="3" name="Subtitle 2"/>
          <p:cNvSpPr>
            <a:spLocks noGrp="1"/>
          </p:cNvSpPr>
          <p:nvPr>
            <p:ph type="subTitle" idx="1"/>
          </p:nvPr>
        </p:nvSpPr>
        <p:spPr>
          <a:xfrm>
            <a:off x="2635584" y="4014741"/>
            <a:ext cx="2976093" cy="1463040"/>
          </a:xfrm>
        </p:spPr>
        <p:txBody>
          <a:bodyPr>
            <a:normAutofit lnSpcReduction="10000"/>
          </a:bodyPr>
          <a:lstStyle/>
          <a:p>
            <a:r>
              <a:rPr lang="en-US" sz="2400" dirty="0"/>
              <a:t>LECTURE#9</a:t>
            </a:r>
          </a:p>
          <a:p>
            <a:r>
              <a:rPr lang="en-US" sz="2400" dirty="0"/>
              <a:t>SHAHTAJ SHAKIR</a:t>
            </a:r>
          </a:p>
          <a:p>
            <a:r>
              <a:rPr lang="en-US" sz="2400" dirty="0"/>
              <a:t>LECTURER</a:t>
            </a:r>
          </a:p>
        </p:txBody>
      </p:sp>
    </p:spTree>
    <p:extLst>
      <p:ext uri="{BB962C8B-B14F-4D97-AF65-F5344CB8AC3E}">
        <p14:creationId xmlns:p14="http://schemas.microsoft.com/office/powerpoint/2010/main" val="125313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365" y="1108129"/>
            <a:ext cx="8205059" cy="922148"/>
          </a:xfrm>
        </p:spPr>
        <p:txBody>
          <a:bodyPr>
            <a:normAutofit fontScale="90000"/>
          </a:bodyPr>
          <a:lstStyle/>
          <a:p>
            <a:r>
              <a:rPr lang="en-US" sz="5400" dirty="0">
                <a:solidFill>
                  <a:schemeClr val="tx1"/>
                </a:solidFill>
              </a:rPr>
              <a:t>1</a:t>
            </a:r>
            <a:r>
              <a:rPr lang="en-US" sz="5400" b="1" dirty="0">
                <a:solidFill>
                  <a:schemeClr val="tx1"/>
                </a:solidFill>
              </a:rPr>
              <a:t>. Evolutionary Theories </a:t>
            </a:r>
            <a:br>
              <a:rPr lang="en-US" sz="5400" b="1" dirty="0">
                <a:solidFill>
                  <a:schemeClr val="tx1"/>
                </a:solidFill>
              </a:rPr>
            </a:br>
            <a:endParaRPr lang="en-US" b="1" dirty="0">
              <a:solidFill>
                <a:schemeClr val="tx1"/>
              </a:solidFill>
            </a:endParaRPr>
          </a:p>
        </p:txBody>
      </p:sp>
      <p:sp>
        <p:nvSpPr>
          <p:cNvPr id="3" name="Content Placeholder 2"/>
          <p:cNvSpPr>
            <a:spLocks noGrp="1"/>
          </p:cNvSpPr>
          <p:nvPr>
            <p:ph idx="1"/>
          </p:nvPr>
        </p:nvSpPr>
        <p:spPr>
          <a:xfrm>
            <a:off x="1024127" y="2115518"/>
            <a:ext cx="10181147" cy="4193841"/>
          </a:xfrm>
        </p:spPr>
        <p:txBody>
          <a:bodyPr>
            <a:normAutofit/>
          </a:bodyPr>
          <a:lstStyle/>
          <a:p>
            <a:pPr algn="just"/>
            <a:r>
              <a:rPr lang="en-US" sz="2000" dirty="0">
                <a:solidFill>
                  <a:schemeClr val="tx1"/>
                </a:solidFill>
              </a:rPr>
              <a:t>During the 19th century the evolutionary perspective became dominant to understand the process of social change. </a:t>
            </a:r>
          </a:p>
          <a:p>
            <a:pPr algn="just"/>
            <a:r>
              <a:rPr lang="en-US" sz="2000" b="1" i="1" dirty="0" err="1">
                <a:solidFill>
                  <a:schemeClr val="tx1"/>
                </a:solidFill>
              </a:rPr>
              <a:t>Auguste</a:t>
            </a:r>
            <a:r>
              <a:rPr lang="en-US" sz="2000" b="1" i="1" dirty="0">
                <a:solidFill>
                  <a:schemeClr val="tx1"/>
                </a:solidFill>
              </a:rPr>
              <a:t> Comte, Morgan, and Spencer </a:t>
            </a:r>
            <a:r>
              <a:rPr lang="en-US" sz="2000" dirty="0">
                <a:solidFill>
                  <a:schemeClr val="tx1"/>
                </a:solidFill>
              </a:rPr>
              <a:t>were the major proponents of this theory. </a:t>
            </a:r>
          </a:p>
          <a:p>
            <a:pPr algn="just"/>
            <a:r>
              <a:rPr lang="en-US" sz="2000" dirty="0">
                <a:solidFill>
                  <a:schemeClr val="tx1"/>
                </a:solidFill>
              </a:rPr>
              <a:t>They believed that society is the outcome of the constant process of evolution. </a:t>
            </a:r>
          </a:p>
          <a:p>
            <a:pPr algn="just"/>
            <a:r>
              <a:rPr lang="en-US" sz="2000" dirty="0">
                <a:solidFill>
                  <a:schemeClr val="tx1"/>
                </a:solidFill>
              </a:rPr>
              <a:t>It starts with a simple beginning to a more complex form. </a:t>
            </a:r>
          </a:p>
          <a:p>
            <a:pPr algn="just"/>
            <a:r>
              <a:rPr lang="en-US" sz="2000" dirty="0">
                <a:solidFill>
                  <a:schemeClr val="tx1"/>
                </a:solidFill>
              </a:rPr>
              <a:t>Evolutionary theorists consider social change in a positive sense. According to them, social change meant “progress” towards something better. </a:t>
            </a:r>
            <a:endParaRPr lang="en-US" dirty="0">
              <a:solidFill>
                <a:schemeClr val="tx1"/>
              </a:solidFill>
            </a:endParaRPr>
          </a:p>
          <a:p>
            <a:pPr algn="just"/>
            <a:r>
              <a:rPr lang="en-US" sz="2000" dirty="0">
                <a:solidFill>
                  <a:schemeClr val="tx1"/>
                </a:solidFill>
              </a:rPr>
              <a:t>The theory was highly influenced by Darwin’s theory of organic evolution. The Darwinian model of biological evolution was applied by the evolutionary theorists who considered society as an organism to understand social evolution.</a:t>
            </a:r>
          </a:p>
        </p:txBody>
      </p:sp>
    </p:spTree>
    <p:extLst>
      <p:ext uri="{BB962C8B-B14F-4D97-AF65-F5344CB8AC3E}">
        <p14:creationId xmlns:p14="http://schemas.microsoft.com/office/powerpoint/2010/main" val="1871241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b="1" dirty="0">
                <a:solidFill>
                  <a:schemeClr val="tx1"/>
                </a:solidFill>
              </a:rPr>
              <a:t>2. Cyclical theories</a:t>
            </a:r>
            <a:br>
              <a:rPr lang="en-US" sz="5400" b="1" dirty="0">
                <a:solidFill>
                  <a:schemeClr val="tx1"/>
                </a:solidFill>
              </a:rPr>
            </a:br>
            <a:endParaRPr lang="en-US" b="1" dirty="0">
              <a:solidFill>
                <a:schemeClr val="tx1"/>
              </a:solidFill>
            </a:endParaRPr>
          </a:p>
        </p:txBody>
      </p:sp>
      <p:sp>
        <p:nvSpPr>
          <p:cNvPr id="3" name="Content Placeholder 2"/>
          <p:cNvSpPr>
            <a:spLocks noGrp="1"/>
          </p:cNvSpPr>
          <p:nvPr>
            <p:ph idx="1"/>
          </p:nvPr>
        </p:nvSpPr>
        <p:spPr>
          <a:xfrm>
            <a:off x="772732" y="1532586"/>
            <a:ext cx="10753860" cy="4776774"/>
          </a:xfrm>
        </p:spPr>
        <p:txBody>
          <a:bodyPr>
            <a:normAutofit/>
          </a:bodyPr>
          <a:lstStyle/>
          <a:p>
            <a:pPr algn="just"/>
            <a:r>
              <a:rPr lang="en-US" sz="2800" dirty="0">
                <a:solidFill>
                  <a:schemeClr val="tx1"/>
                </a:solidFill>
              </a:rPr>
              <a:t>The cyclical theory of social change focuses on the rise and fall of civilizations and attempts to discover the patterns of growth and decay. </a:t>
            </a:r>
          </a:p>
          <a:p>
            <a:pPr algn="just"/>
            <a:r>
              <a:rPr lang="en-US" sz="2800" dirty="0">
                <a:solidFill>
                  <a:schemeClr val="tx1"/>
                </a:solidFill>
              </a:rPr>
              <a:t>It focuses on the fact that civilization have always risen and fallen. Like an organism, all civilizations have a life-like birth, maturity, old age and death. </a:t>
            </a:r>
          </a:p>
          <a:p>
            <a:pPr algn="just"/>
            <a:r>
              <a:rPr lang="en-US" sz="2800" b="1" i="1" dirty="0">
                <a:solidFill>
                  <a:schemeClr val="tx1"/>
                </a:solidFill>
              </a:rPr>
              <a:t>Sorokin, Toynbee, Spengler</a:t>
            </a:r>
            <a:r>
              <a:rPr lang="en-US" sz="2800" dirty="0">
                <a:solidFill>
                  <a:schemeClr val="tx1"/>
                </a:solidFill>
              </a:rPr>
              <a:t> are the major theorists of this school of thought of social change. </a:t>
            </a:r>
          </a:p>
          <a:p>
            <a:pPr algn="just"/>
            <a:r>
              <a:rPr lang="en-US" sz="2800" dirty="0">
                <a:solidFill>
                  <a:schemeClr val="tx1"/>
                </a:solidFill>
              </a:rPr>
              <a:t>They hold that all civilizations go through the cycles of growth and decay.</a:t>
            </a:r>
          </a:p>
        </p:txBody>
      </p:sp>
    </p:spTree>
    <p:extLst>
      <p:ext uri="{BB962C8B-B14F-4D97-AF65-F5344CB8AC3E}">
        <p14:creationId xmlns:p14="http://schemas.microsoft.com/office/powerpoint/2010/main" val="219674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894" y="2428213"/>
            <a:ext cx="9720073" cy="5446475"/>
          </a:xfrm>
        </p:spPr>
        <p:txBody>
          <a:bodyPr>
            <a:normAutofit/>
          </a:bodyPr>
          <a:lstStyle/>
          <a:p>
            <a:pPr algn="just"/>
            <a:r>
              <a:rPr lang="en-US" dirty="0">
                <a:solidFill>
                  <a:schemeClr val="tx1"/>
                </a:solidFill>
              </a:rPr>
              <a:t>Spengler has criticized the evolutional theories of social change and said that change never happens in a straight line. In view of Spengler, social change occurs in a cycle, from where we start after roaming, we again reach the same place.</a:t>
            </a:r>
          </a:p>
          <a:p>
            <a:pPr algn="just"/>
            <a:r>
              <a:rPr lang="en-US" dirty="0">
                <a:solidFill>
                  <a:schemeClr val="tx1"/>
                </a:solidFill>
              </a:rPr>
              <a:t>Example: The Roman Empire rose to power and then gradually collapsed.</a:t>
            </a:r>
          </a:p>
          <a:p>
            <a:pPr algn="just"/>
            <a:r>
              <a:rPr lang="en-US" dirty="0">
                <a:solidFill>
                  <a:schemeClr val="tx1"/>
                </a:solidFill>
              </a:rPr>
              <a:t>The British empire grew strong, and then deteriorated. </a:t>
            </a:r>
          </a:p>
          <a:p>
            <a:pPr algn="just"/>
            <a:r>
              <a:rPr lang="en-US" dirty="0">
                <a:solidFill>
                  <a:schemeClr val="tx1"/>
                </a:solidFill>
              </a:rPr>
              <a:t>Spengler believed that social change may take the form of progress or of decay, but that no society lives for ever.</a:t>
            </a:r>
          </a:p>
        </p:txBody>
      </p:sp>
    </p:spTree>
    <p:extLst>
      <p:ext uri="{BB962C8B-B14F-4D97-AF65-F5344CB8AC3E}">
        <p14:creationId xmlns:p14="http://schemas.microsoft.com/office/powerpoint/2010/main" val="26276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solidFill>
                  <a:schemeClr val="bg2">
                    <a:lumMod val="10000"/>
                    <a:lumOff val="90000"/>
                  </a:schemeClr>
                </a:solidFill>
              </a:rPr>
              <a:t>3. conflict theories </a:t>
            </a:r>
            <a:br>
              <a:rPr lang="en-US" sz="5400" dirty="0">
                <a:solidFill>
                  <a:schemeClr val="bg2">
                    <a:lumMod val="10000"/>
                    <a:lumOff val="90000"/>
                  </a:schemeClr>
                </a:solidFill>
              </a:rPr>
            </a:br>
            <a:endParaRPr lang="en-US" dirty="0"/>
          </a:p>
        </p:txBody>
      </p:sp>
      <p:sp>
        <p:nvSpPr>
          <p:cNvPr id="3" name="Content Placeholder 2"/>
          <p:cNvSpPr>
            <a:spLocks noGrp="1"/>
          </p:cNvSpPr>
          <p:nvPr>
            <p:ph idx="1"/>
          </p:nvPr>
        </p:nvSpPr>
        <p:spPr>
          <a:xfrm>
            <a:off x="838149" y="1906292"/>
            <a:ext cx="10374875" cy="3519665"/>
          </a:xfrm>
        </p:spPr>
        <p:txBody>
          <a:bodyPr>
            <a:noAutofit/>
          </a:bodyPr>
          <a:lstStyle/>
          <a:p>
            <a:pPr algn="just"/>
            <a:r>
              <a:rPr lang="en-US" dirty="0">
                <a:solidFill>
                  <a:schemeClr val="tx1"/>
                </a:solidFill>
              </a:rPr>
              <a:t>Conflict theory views social conflict as the constant, and change as the result of this conflict. </a:t>
            </a:r>
          </a:p>
          <a:p>
            <a:pPr algn="just"/>
            <a:r>
              <a:rPr lang="en-US" dirty="0">
                <a:solidFill>
                  <a:schemeClr val="tx1"/>
                </a:solidFill>
              </a:rPr>
              <a:t>Since conflict is continuous, change is continuous. </a:t>
            </a:r>
          </a:p>
          <a:p>
            <a:pPr algn="just"/>
            <a:r>
              <a:rPr lang="en-US" dirty="0">
                <a:solidFill>
                  <a:schemeClr val="tx1"/>
                </a:solidFill>
              </a:rPr>
              <a:t>Change produces new interest groupings and classes, and conflict between these produces further change. </a:t>
            </a:r>
          </a:p>
          <a:p>
            <a:pPr algn="just"/>
            <a:r>
              <a:rPr lang="en-US" dirty="0">
                <a:solidFill>
                  <a:schemeClr val="tx1"/>
                </a:solidFill>
              </a:rPr>
              <a:t>Any particular change represents the success of victorious groups or classes in imposing their preferences upon others.</a:t>
            </a:r>
          </a:p>
          <a:p>
            <a:pPr algn="just"/>
            <a:r>
              <a:rPr lang="en-US" dirty="0">
                <a:solidFill>
                  <a:schemeClr val="tx1"/>
                </a:solidFill>
              </a:rPr>
              <a:t>A number of social theorists have espoused this approach such as Karl Marx, Lewis </a:t>
            </a:r>
            <a:r>
              <a:rPr lang="en-US" dirty="0" err="1">
                <a:solidFill>
                  <a:schemeClr val="tx1"/>
                </a:solidFill>
              </a:rPr>
              <a:t>Coser</a:t>
            </a:r>
            <a:r>
              <a:rPr lang="en-US" dirty="0">
                <a:solidFill>
                  <a:schemeClr val="tx1"/>
                </a:solidFill>
              </a:rPr>
              <a:t>, and Ralf </a:t>
            </a:r>
            <a:r>
              <a:rPr lang="en-US" dirty="0" err="1">
                <a:solidFill>
                  <a:schemeClr val="tx1"/>
                </a:solidFill>
              </a:rPr>
              <a:t>Dahrendorf</a:t>
            </a:r>
            <a:r>
              <a:rPr lang="en-US" dirty="0">
                <a:solidFill>
                  <a:schemeClr val="tx1"/>
                </a:solidFill>
              </a:rPr>
              <a:t>.</a:t>
            </a:r>
          </a:p>
        </p:txBody>
      </p:sp>
    </p:spTree>
    <p:extLst>
      <p:ext uri="{BB962C8B-B14F-4D97-AF65-F5344CB8AC3E}">
        <p14:creationId xmlns:p14="http://schemas.microsoft.com/office/powerpoint/2010/main" val="712572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7153" y="2898183"/>
            <a:ext cx="10644131" cy="2768958"/>
          </a:xfrm>
        </p:spPr>
        <p:txBody>
          <a:bodyPr>
            <a:normAutofit/>
          </a:bodyPr>
          <a:lstStyle/>
          <a:p>
            <a:pPr algn="just"/>
            <a:r>
              <a:rPr lang="en-US" sz="2800" dirty="0">
                <a:solidFill>
                  <a:schemeClr val="tx1"/>
                </a:solidFill>
              </a:rPr>
              <a:t>Marx and other conflict theorists deem society as basically dynamic and not static. They consider conflict as a normal, not an abnormal process.</a:t>
            </a:r>
          </a:p>
          <a:p>
            <a:pPr algn="just"/>
            <a:r>
              <a:rPr lang="en-US" sz="2800" dirty="0">
                <a:solidFill>
                  <a:schemeClr val="tx1"/>
                </a:solidFill>
              </a:rPr>
              <a:t>According to the conflict perspective, society is constantly in conflict over resources, and that </a:t>
            </a:r>
            <a:r>
              <a:rPr lang="en-US" sz="2800" b="1" dirty="0">
                <a:solidFill>
                  <a:schemeClr val="tx1"/>
                </a:solidFill>
              </a:rPr>
              <a:t>conflict drives social change</a:t>
            </a:r>
            <a:r>
              <a:rPr lang="en-US" sz="2800" dirty="0">
                <a:solidFill>
                  <a:schemeClr val="tx1"/>
                </a:solidFill>
              </a:rPr>
              <a:t>.</a:t>
            </a:r>
          </a:p>
        </p:txBody>
      </p:sp>
    </p:spTree>
    <p:extLst>
      <p:ext uri="{BB962C8B-B14F-4D97-AF65-F5344CB8AC3E}">
        <p14:creationId xmlns:p14="http://schemas.microsoft.com/office/powerpoint/2010/main" val="330756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5400" b="1" dirty="0">
                <a:solidFill>
                  <a:schemeClr val="tx1"/>
                </a:solidFill>
              </a:rPr>
              <a:t>4. functional theories </a:t>
            </a:r>
            <a:endParaRPr lang="en-US" b="1" dirty="0">
              <a:solidFill>
                <a:schemeClr val="tx1"/>
              </a:solidFill>
            </a:endParaRPr>
          </a:p>
        </p:txBody>
      </p:sp>
      <p:sp>
        <p:nvSpPr>
          <p:cNvPr id="3" name="Content Placeholder 2"/>
          <p:cNvSpPr>
            <a:spLocks noGrp="1"/>
          </p:cNvSpPr>
          <p:nvPr>
            <p:ph idx="1"/>
          </p:nvPr>
        </p:nvSpPr>
        <p:spPr>
          <a:xfrm>
            <a:off x="1024128" y="2286000"/>
            <a:ext cx="10399433" cy="4023360"/>
          </a:xfrm>
        </p:spPr>
        <p:txBody>
          <a:bodyPr>
            <a:normAutofit fontScale="92500" lnSpcReduction="10000"/>
          </a:bodyPr>
          <a:lstStyle/>
          <a:p>
            <a:pPr algn="just"/>
            <a:r>
              <a:rPr lang="en-US" sz="2800" dirty="0">
                <a:solidFill>
                  <a:schemeClr val="tx1"/>
                </a:solidFill>
              </a:rPr>
              <a:t>In the middle decades of the 20</a:t>
            </a:r>
            <a:r>
              <a:rPr lang="en-US" sz="2800" baseline="30000" dirty="0">
                <a:solidFill>
                  <a:schemeClr val="tx1"/>
                </a:solidFill>
              </a:rPr>
              <a:t>th</a:t>
            </a:r>
            <a:r>
              <a:rPr lang="en-US" sz="2800" dirty="0">
                <a:solidFill>
                  <a:schemeClr val="tx1"/>
                </a:solidFill>
              </a:rPr>
              <a:t> century a number of American sociologists shifter their attention from social dynamics to social statics or from social change to social stability.</a:t>
            </a:r>
          </a:p>
          <a:p>
            <a:pPr algn="just"/>
            <a:r>
              <a:rPr lang="en-US" sz="2800" dirty="0">
                <a:solidFill>
                  <a:schemeClr val="tx1"/>
                </a:solidFill>
              </a:rPr>
              <a:t>Functionalists accept change as a constant which does not need to be “explained.” </a:t>
            </a:r>
          </a:p>
          <a:p>
            <a:pPr algn="just"/>
            <a:r>
              <a:rPr lang="en-US" sz="2800" dirty="0">
                <a:solidFill>
                  <a:schemeClr val="tx1"/>
                </a:solidFill>
              </a:rPr>
              <a:t>Changes disrupt the equilibrium of a society, until the change has been integrated into the culture. </a:t>
            </a:r>
          </a:p>
          <a:p>
            <a:pPr algn="just"/>
            <a:r>
              <a:rPr lang="en-US" sz="2800" dirty="0">
                <a:solidFill>
                  <a:schemeClr val="tx1"/>
                </a:solidFill>
              </a:rPr>
              <a:t>Changes which prove to be useful (functional) are accepted and those which are useless or dysfunctional are rejected.</a:t>
            </a:r>
          </a:p>
        </p:txBody>
      </p:sp>
    </p:spTree>
    <p:extLst>
      <p:ext uri="{BB962C8B-B14F-4D97-AF65-F5344CB8AC3E}">
        <p14:creationId xmlns:p14="http://schemas.microsoft.com/office/powerpoint/2010/main" val="302584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0880" y="1891447"/>
            <a:ext cx="10553979" cy="5536628"/>
          </a:xfrm>
        </p:spPr>
        <p:txBody>
          <a:bodyPr>
            <a:normAutofit/>
          </a:bodyPr>
          <a:lstStyle/>
          <a:p>
            <a:pPr algn="just"/>
            <a:r>
              <a:rPr lang="en-US" sz="2800" dirty="0">
                <a:solidFill>
                  <a:schemeClr val="tx1"/>
                </a:solidFill>
              </a:rPr>
              <a:t>The functionalist theory of social change teaches that </a:t>
            </a:r>
            <a:r>
              <a:rPr lang="en-US" sz="2800" b="1" dirty="0">
                <a:solidFill>
                  <a:schemeClr val="tx1"/>
                </a:solidFill>
              </a:rPr>
              <a:t>society is like a human body</a:t>
            </a:r>
            <a:r>
              <a:rPr lang="en-US" sz="2800" dirty="0">
                <a:solidFill>
                  <a:schemeClr val="tx1"/>
                </a:solidFill>
              </a:rPr>
              <a:t>. </a:t>
            </a:r>
          </a:p>
          <a:p>
            <a:pPr algn="just"/>
            <a:r>
              <a:rPr lang="en-US" sz="2800" dirty="0">
                <a:solidFill>
                  <a:schemeClr val="tx1"/>
                </a:solidFill>
              </a:rPr>
              <a:t>Each part is like an organ. Individual parts can't survive on their own. </a:t>
            </a:r>
          </a:p>
          <a:p>
            <a:pPr algn="just"/>
            <a:r>
              <a:rPr lang="en-US" sz="2800" dirty="0">
                <a:solidFill>
                  <a:schemeClr val="tx1"/>
                </a:solidFill>
              </a:rPr>
              <a:t>Emile Durkheim, a major leader in the social sciences, believed that all parts of a society must be harmonious.</a:t>
            </a:r>
          </a:p>
          <a:p>
            <a:pPr algn="just"/>
            <a:r>
              <a:rPr lang="en-US" sz="2800" dirty="0">
                <a:solidFill>
                  <a:schemeClr val="tx1"/>
                </a:solidFill>
              </a:rPr>
              <a:t>Example: the government provides education for the children of the family, which in turn pays taxes on which the state depends to keep itself running.</a:t>
            </a:r>
          </a:p>
        </p:txBody>
      </p:sp>
    </p:spTree>
    <p:extLst>
      <p:ext uri="{BB962C8B-B14F-4D97-AF65-F5344CB8AC3E}">
        <p14:creationId xmlns:p14="http://schemas.microsoft.com/office/powerpoint/2010/main" val="4188887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solidFill>
              </a:rPr>
              <a:t>FACTORS INFLUENCING SOCIAL CHANGE</a:t>
            </a:r>
          </a:p>
        </p:txBody>
      </p:sp>
      <p:sp>
        <p:nvSpPr>
          <p:cNvPr id="3" name="Content Placeholder 2"/>
          <p:cNvSpPr>
            <a:spLocks noGrp="1"/>
          </p:cNvSpPr>
          <p:nvPr>
            <p:ph idx="1"/>
          </p:nvPr>
        </p:nvSpPr>
        <p:spPr/>
        <p:txBody>
          <a:bodyPr/>
          <a:lstStyle/>
          <a:p>
            <a:r>
              <a:rPr lang="en-US" sz="3200" b="1" dirty="0">
                <a:solidFill>
                  <a:schemeClr val="tx1"/>
                </a:solidFill>
              </a:rPr>
              <a:t>1.Natural Factors</a:t>
            </a:r>
          </a:p>
          <a:p>
            <a:r>
              <a:rPr lang="en-US" sz="3200" b="1" dirty="0">
                <a:solidFill>
                  <a:schemeClr val="tx1"/>
                </a:solidFill>
              </a:rPr>
              <a:t>2.Cultural Factors</a:t>
            </a:r>
          </a:p>
          <a:p>
            <a:r>
              <a:rPr lang="en-US" sz="3200" b="1" dirty="0">
                <a:solidFill>
                  <a:schemeClr val="tx1"/>
                </a:solidFill>
              </a:rPr>
              <a:t>3.Science and Technology Factors/ Globalization</a:t>
            </a:r>
          </a:p>
          <a:p>
            <a:r>
              <a:rPr lang="en-US" sz="3200" b="1" dirty="0">
                <a:solidFill>
                  <a:schemeClr val="tx1"/>
                </a:solidFill>
              </a:rPr>
              <a:t>4.Biological Factors</a:t>
            </a:r>
          </a:p>
          <a:p>
            <a:r>
              <a:rPr lang="en-US" sz="3200" b="1" dirty="0">
                <a:solidFill>
                  <a:schemeClr val="tx1"/>
                </a:solidFill>
              </a:rPr>
              <a:t>5.Demographic Factors</a:t>
            </a:r>
          </a:p>
          <a:p>
            <a:endParaRPr lang="en-US" dirty="0">
              <a:solidFill>
                <a:schemeClr val="tx1"/>
              </a:solidFill>
            </a:endParaRPr>
          </a:p>
          <a:p>
            <a:endParaRPr lang="en-US" dirty="0">
              <a:solidFill>
                <a:schemeClr val="tx1"/>
              </a:solidFill>
            </a:endParaRPr>
          </a:p>
        </p:txBody>
      </p:sp>
      <p:pic>
        <p:nvPicPr>
          <p:cNvPr id="4" name="Content Placeholder 3"/>
          <p:cNvPicPr>
            <a:picLocks noChangeAspect="1"/>
          </p:cNvPicPr>
          <p:nvPr/>
        </p:nvPicPr>
        <p:blipFill rotWithShape="1">
          <a:blip r:embed="rId2"/>
          <a:srcRect l="20505" t="31405" r="20828" b="10742"/>
          <a:stretch/>
        </p:blipFill>
        <p:spPr>
          <a:xfrm>
            <a:off x="8043837" y="1799973"/>
            <a:ext cx="3232651" cy="1997111"/>
          </a:xfrm>
          <a:prstGeom prst="rect">
            <a:avLst/>
          </a:prstGeom>
        </p:spPr>
      </p:pic>
      <p:pic>
        <p:nvPicPr>
          <p:cNvPr id="5" name="Content Placeholder 3"/>
          <p:cNvPicPr>
            <a:picLocks noChangeAspect="1"/>
          </p:cNvPicPr>
          <p:nvPr/>
        </p:nvPicPr>
        <p:blipFill rotWithShape="1">
          <a:blip r:embed="rId3"/>
          <a:srcRect l="27990" r="27519" b="34218"/>
          <a:stretch/>
        </p:blipFill>
        <p:spPr>
          <a:xfrm>
            <a:off x="8152326" y="4422828"/>
            <a:ext cx="3232651" cy="1886531"/>
          </a:xfrm>
          <a:prstGeom prst="rect">
            <a:avLst/>
          </a:prstGeom>
        </p:spPr>
      </p:pic>
    </p:spTree>
    <p:extLst>
      <p:ext uri="{BB962C8B-B14F-4D97-AF65-F5344CB8AC3E}">
        <p14:creationId xmlns:p14="http://schemas.microsoft.com/office/powerpoint/2010/main" val="720890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2612" y="663262"/>
            <a:ext cx="10850194" cy="5917842"/>
          </a:xfrm>
        </p:spPr>
        <p:txBody>
          <a:bodyPr/>
          <a:lstStyle/>
          <a:p>
            <a:pPr marL="0" lvl="0" indent="0" algn="just" eaLnBrk="0" fontAlgn="base" hangingPunct="0">
              <a:lnSpc>
                <a:spcPct val="100000"/>
              </a:lnSpc>
              <a:spcBef>
                <a:spcPct val="0"/>
              </a:spcBef>
              <a:spcAft>
                <a:spcPct val="0"/>
              </a:spcAft>
              <a:buClrTx/>
              <a:buSzTx/>
              <a:buNone/>
            </a:pPr>
            <a:r>
              <a:rPr lang="en-US" sz="2800" b="1" dirty="0">
                <a:solidFill>
                  <a:srgbClr val="FFC000"/>
                </a:solidFill>
                <a:latin typeface="Arial" panose="020B0604020202020204" pitchFamily="34" charset="0"/>
              </a:rPr>
              <a:t>1. Natural Factors: </a:t>
            </a:r>
          </a:p>
          <a:p>
            <a:pPr marL="0" lvl="0" indent="0" algn="just" eaLnBrk="0" fontAlgn="base" hangingPunct="0">
              <a:lnSpc>
                <a:spcPct val="100000"/>
              </a:lnSpc>
              <a:spcBef>
                <a:spcPct val="0"/>
              </a:spcBef>
              <a:spcAft>
                <a:spcPct val="0"/>
              </a:spcAft>
              <a:buClrTx/>
              <a:buSzTx/>
              <a:buNone/>
            </a:pPr>
            <a:r>
              <a:rPr lang="en-US" sz="2800" dirty="0">
                <a:solidFill>
                  <a:schemeClr val="tx1"/>
                </a:solidFill>
                <a:latin typeface="Arial" panose="020B0604020202020204" pitchFamily="34" charset="0"/>
              </a:rPr>
              <a:t>A storm, earthquake, flood, drought, disease and similar natural events even today can disrupt the social system.</a:t>
            </a:r>
          </a:p>
          <a:p>
            <a:pPr marL="0" lvl="0" indent="0" algn="just" eaLnBrk="0" fontAlgn="base" hangingPunct="0">
              <a:lnSpc>
                <a:spcPct val="100000"/>
              </a:lnSpc>
              <a:spcBef>
                <a:spcPct val="0"/>
              </a:spcBef>
              <a:spcAft>
                <a:spcPct val="0"/>
              </a:spcAft>
              <a:buClrTx/>
              <a:buSzTx/>
              <a:buNone/>
            </a:pPr>
            <a:r>
              <a:rPr lang="en-US" sz="2800" dirty="0">
                <a:solidFill>
                  <a:schemeClr val="tx1"/>
                </a:solidFill>
                <a:latin typeface="Arial" panose="020B0604020202020204" pitchFamily="34" charset="0"/>
              </a:rPr>
              <a:t>Natural calamities like floods, earthquakes, draughts, famines and other natural disasters always force changes in the social conditions and life of the affected people. </a:t>
            </a:r>
          </a:p>
          <a:p>
            <a:pPr marL="0" lvl="0" indent="0" algn="just" eaLnBrk="0" fontAlgn="base" hangingPunct="0">
              <a:lnSpc>
                <a:spcPct val="100000"/>
              </a:lnSpc>
              <a:spcBef>
                <a:spcPct val="0"/>
              </a:spcBef>
              <a:spcAft>
                <a:spcPct val="0"/>
              </a:spcAft>
              <a:buClrTx/>
              <a:buSzTx/>
              <a:buNone/>
            </a:pPr>
            <a:endParaRPr lang="en-US" sz="2400" dirty="0">
              <a:solidFill>
                <a:schemeClr val="bg2">
                  <a:lumMod val="10000"/>
                  <a:lumOff val="90000"/>
                </a:schemeClr>
              </a:solidFill>
              <a:latin typeface="Arial" panose="020B0604020202020204" pitchFamily="34" charset="0"/>
            </a:endParaRPr>
          </a:p>
          <a:p>
            <a:pPr marL="0" lvl="0" indent="0" algn="just" eaLnBrk="0" fontAlgn="base" hangingPunct="0">
              <a:lnSpc>
                <a:spcPct val="100000"/>
              </a:lnSpc>
              <a:spcBef>
                <a:spcPct val="0"/>
              </a:spcBef>
              <a:spcAft>
                <a:spcPct val="0"/>
              </a:spcAft>
              <a:buClrTx/>
              <a:buSzTx/>
              <a:buNone/>
            </a:pPr>
            <a:endParaRPr lang="en-US" sz="2400" dirty="0">
              <a:solidFill>
                <a:schemeClr val="bg2">
                  <a:lumMod val="10000"/>
                  <a:lumOff val="90000"/>
                </a:schemeClr>
              </a:solidFill>
              <a:latin typeface="Arial" panose="020B0604020202020204" pitchFamily="34" charset="0"/>
            </a:endParaRPr>
          </a:p>
          <a:p>
            <a:pPr marL="0" lvl="0" indent="0" algn="just" eaLnBrk="0" fontAlgn="base" hangingPunct="0">
              <a:lnSpc>
                <a:spcPct val="100000"/>
              </a:lnSpc>
              <a:spcBef>
                <a:spcPct val="0"/>
              </a:spcBef>
              <a:spcAft>
                <a:spcPct val="0"/>
              </a:spcAft>
              <a:buClrTx/>
              <a:buSzTx/>
              <a:buNone/>
            </a:pPr>
            <a:endParaRPr lang="en-US" sz="2400" dirty="0">
              <a:solidFill>
                <a:schemeClr val="bg2">
                  <a:lumMod val="10000"/>
                  <a:lumOff val="90000"/>
                </a:schemeClr>
              </a:solidFill>
              <a:latin typeface="Arial" panose="020B0604020202020204" pitchFamily="34" charset="0"/>
            </a:endParaRPr>
          </a:p>
          <a:p>
            <a:endParaRPr lang="en-US" dirty="0"/>
          </a:p>
        </p:txBody>
      </p:sp>
      <p:pic>
        <p:nvPicPr>
          <p:cNvPr id="4" name="Picture 3"/>
          <p:cNvPicPr>
            <a:picLocks noChangeAspect="1"/>
          </p:cNvPicPr>
          <p:nvPr/>
        </p:nvPicPr>
        <p:blipFill>
          <a:blip r:embed="rId2"/>
          <a:stretch>
            <a:fillRect/>
          </a:stretch>
        </p:blipFill>
        <p:spPr>
          <a:xfrm>
            <a:off x="1216617" y="3381462"/>
            <a:ext cx="9863252" cy="2920672"/>
          </a:xfrm>
          <a:prstGeom prst="rect">
            <a:avLst/>
          </a:prstGeom>
          <a:ln>
            <a:noFill/>
          </a:ln>
          <a:effectLst>
            <a:softEdge rad="112500"/>
          </a:effectLst>
        </p:spPr>
      </p:pic>
    </p:spTree>
    <p:extLst>
      <p:ext uri="{BB962C8B-B14F-4D97-AF65-F5344CB8AC3E}">
        <p14:creationId xmlns:p14="http://schemas.microsoft.com/office/powerpoint/2010/main" val="142923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4399" y="1134630"/>
            <a:ext cx="10579737" cy="5549506"/>
          </a:xfrm>
        </p:spPr>
        <p:txBody>
          <a:bodyPr>
            <a:normAutofit/>
          </a:bodyPr>
          <a:lstStyle/>
          <a:p>
            <a:r>
              <a:rPr lang="en-US" sz="2400" b="1" dirty="0">
                <a:solidFill>
                  <a:schemeClr val="tx1"/>
                </a:solidFill>
                <a:latin typeface="Arial" panose="020B0604020202020204" pitchFamily="34" charset="0"/>
                <a:cs typeface="Arial" panose="020B0604020202020204" pitchFamily="34" charset="0"/>
              </a:rPr>
              <a:t>2.Cultural Factors:</a:t>
            </a:r>
          </a:p>
          <a:p>
            <a:pPr algn="just"/>
            <a:r>
              <a:rPr lang="en-US" sz="2000" dirty="0">
                <a:solidFill>
                  <a:schemeClr val="tx1"/>
                </a:solidFill>
                <a:latin typeface="Arial" panose="020B0604020202020204" pitchFamily="34" charset="0"/>
                <a:cs typeface="Arial" panose="020B0604020202020204" pitchFamily="34" charset="0"/>
              </a:rPr>
              <a:t>The cultural factors also play a role in bringing about social change. </a:t>
            </a:r>
          </a:p>
          <a:p>
            <a:pPr algn="just"/>
            <a:r>
              <a:rPr lang="en-US" sz="2000" dirty="0">
                <a:solidFill>
                  <a:schemeClr val="tx1"/>
                </a:solidFill>
                <a:latin typeface="Arial" panose="020B0604020202020204" pitchFamily="34" charset="0"/>
                <a:cs typeface="Arial" panose="020B0604020202020204" pitchFamily="34" charset="0"/>
              </a:rPr>
              <a:t>Our social life depends upon our beliefs, ideas, values, customs, conventions, institutions and the like. When there is a change in these, it influences the social life. </a:t>
            </a:r>
          </a:p>
          <a:p>
            <a:pPr algn="just"/>
            <a:endParaRPr lang="en-US" sz="2000" dirty="0">
              <a:solidFill>
                <a:schemeClr val="tx1"/>
              </a:solidFill>
              <a:latin typeface="Arial" panose="020B0604020202020204" pitchFamily="34" charset="0"/>
              <a:cs typeface="Arial" panose="020B0604020202020204" pitchFamily="34" charset="0"/>
            </a:endParaRPr>
          </a:p>
          <a:p>
            <a:pPr algn="just"/>
            <a:r>
              <a:rPr lang="en-US" sz="2000" dirty="0">
                <a:solidFill>
                  <a:schemeClr val="tx1"/>
                </a:solidFill>
                <a:latin typeface="Arial" panose="020B0604020202020204" pitchFamily="34" charset="0"/>
                <a:cs typeface="Arial" panose="020B0604020202020204" pitchFamily="34" charset="0"/>
              </a:rPr>
              <a:t>For example, let us (consider the system of marriage. The relations between the parents and children have undergone a big change. The new love and need for working couples has acted as a source of big change in family relations and culture. Thus, socio-economic and cultural factors always act as big and formidable factors of social change</a:t>
            </a:r>
          </a:p>
        </p:txBody>
      </p:sp>
      <p:pic>
        <p:nvPicPr>
          <p:cNvPr id="6" name="Picture 5"/>
          <p:cNvPicPr>
            <a:picLocks noChangeAspect="1"/>
          </p:cNvPicPr>
          <p:nvPr/>
        </p:nvPicPr>
        <p:blipFill rotWithShape="1">
          <a:blip r:embed="rId2"/>
          <a:srcRect t="26937" b="27993"/>
          <a:stretch/>
        </p:blipFill>
        <p:spPr>
          <a:xfrm>
            <a:off x="1066875" y="4631880"/>
            <a:ext cx="9704448" cy="1866275"/>
          </a:xfrm>
          <a:prstGeom prst="rect">
            <a:avLst/>
          </a:prstGeom>
          <a:ln>
            <a:noFill/>
          </a:ln>
          <a:effectLst>
            <a:softEdge rad="112500"/>
          </a:effectLst>
        </p:spPr>
      </p:pic>
    </p:spTree>
    <p:extLst>
      <p:ext uri="{BB962C8B-B14F-4D97-AF65-F5344CB8AC3E}">
        <p14:creationId xmlns:p14="http://schemas.microsoft.com/office/powerpoint/2010/main" val="3283569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LEARNING OUTCOMES</a:t>
            </a:r>
          </a:p>
        </p:txBody>
      </p:sp>
      <p:sp>
        <p:nvSpPr>
          <p:cNvPr id="3" name="Content Placeholder 2"/>
          <p:cNvSpPr>
            <a:spLocks noGrp="1"/>
          </p:cNvSpPr>
          <p:nvPr>
            <p:ph idx="1"/>
          </p:nvPr>
        </p:nvSpPr>
        <p:spPr>
          <a:xfrm>
            <a:off x="1024128" y="2286000"/>
            <a:ext cx="10553979" cy="4023360"/>
          </a:xfrm>
        </p:spPr>
        <p:txBody>
          <a:bodyPr/>
          <a:lstStyle/>
          <a:p>
            <a:pPr>
              <a:buFont typeface="Wingdings" panose="05000000000000000000" pitchFamily="2" charset="2"/>
              <a:buChar char="v"/>
            </a:pPr>
            <a:r>
              <a:rPr lang="en-US" sz="3200" dirty="0">
                <a:solidFill>
                  <a:schemeClr val="tx1"/>
                </a:solidFill>
                <a:cs typeface="Calibri" panose="020F0502020204030204" pitchFamily="34" charset="0"/>
              </a:rPr>
              <a:t>Define and describe the nature of social change;</a:t>
            </a:r>
          </a:p>
          <a:p>
            <a:pPr algn="just">
              <a:buFont typeface="Wingdings" panose="05000000000000000000" pitchFamily="2" charset="2"/>
              <a:buChar char="v"/>
            </a:pPr>
            <a:r>
              <a:rPr lang="en-US" sz="3200" dirty="0">
                <a:solidFill>
                  <a:schemeClr val="tx1"/>
                </a:solidFill>
                <a:cs typeface="Calibri" panose="020F0502020204030204" pitchFamily="34" charset="0"/>
              </a:rPr>
              <a:t>Differentiate the important theoretical approaches to social change;</a:t>
            </a:r>
          </a:p>
          <a:p>
            <a:pPr algn="just">
              <a:buFont typeface="Wingdings" panose="05000000000000000000" pitchFamily="2" charset="2"/>
              <a:buChar char="v"/>
            </a:pPr>
            <a:r>
              <a:rPr lang="en-US" sz="3200" dirty="0">
                <a:solidFill>
                  <a:schemeClr val="tx1"/>
                </a:solidFill>
                <a:cs typeface="Calibri" panose="020F0502020204030204" pitchFamily="34" charset="0"/>
              </a:rPr>
              <a:t>Discuss the factors that play an important role in bringing about social change; and State the importance of analyzing social change.</a:t>
            </a:r>
          </a:p>
          <a:p>
            <a:endParaRPr lang="en-US" dirty="0">
              <a:solidFill>
                <a:schemeClr val="tx1"/>
              </a:solidFill>
            </a:endParaRPr>
          </a:p>
        </p:txBody>
      </p:sp>
      <p:pic>
        <p:nvPicPr>
          <p:cNvPr id="4" name="Picture 3"/>
          <p:cNvPicPr>
            <a:picLocks noChangeAspect="1"/>
          </p:cNvPicPr>
          <p:nvPr/>
        </p:nvPicPr>
        <p:blipFill rotWithShape="1">
          <a:blip r:embed="rId2"/>
          <a:srcRect l="28956" t="10777" r="28657" b="11395"/>
          <a:stretch/>
        </p:blipFill>
        <p:spPr>
          <a:xfrm>
            <a:off x="9330395" y="244698"/>
            <a:ext cx="2827609" cy="25886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6711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2612" y="1133340"/>
            <a:ext cx="7025168" cy="5293217"/>
          </a:xfrm>
        </p:spPr>
        <p:txBody>
          <a:bodyPr>
            <a:noAutofit/>
          </a:bodyPr>
          <a:lstStyle/>
          <a:p>
            <a:r>
              <a:rPr lang="en-US" sz="2800" b="1" dirty="0">
                <a:solidFill>
                  <a:schemeClr val="tx1"/>
                </a:solidFill>
                <a:latin typeface="Arial" panose="020B0604020202020204" pitchFamily="34" charset="0"/>
                <a:cs typeface="Arial" panose="020B0604020202020204" pitchFamily="34" charset="0"/>
              </a:rPr>
              <a:t>3.Science and Technology factors:</a:t>
            </a:r>
          </a:p>
          <a:p>
            <a:pPr algn="just"/>
            <a:r>
              <a:rPr lang="en-US" sz="2800" dirty="0">
                <a:solidFill>
                  <a:schemeClr val="tx1"/>
                </a:solidFill>
                <a:latin typeface="Arial" panose="020B0604020202020204" pitchFamily="34" charset="0"/>
                <a:cs typeface="Arial" panose="020B0604020202020204" pitchFamily="34" charset="0"/>
              </a:rPr>
              <a:t>In contemporary times science and technology happens to be the most important factor of social change. New scientific inventions and technologies always greatly influence the social life. </a:t>
            </a:r>
          </a:p>
          <a:p>
            <a:pPr algn="just"/>
            <a:r>
              <a:rPr lang="en-US" sz="2800" dirty="0">
                <a:solidFill>
                  <a:schemeClr val="tx1"/>
                </a:solidFill>
                <a:latin typeface="Arial" panose="020B0604020202020204" pitchFamily="34" charset="0"/>
                <a:cs typeface="Arial" panose="020B0604020202020204" pitchFamily="34" charset="0"/>
              </a:rPr>
              <a:t>Technology brings about changes in the physical environment and the material culture of each society which in turn gives birth to social change.</a:t>
            </a:r>
          </a:p>
          <a:p>
            <a:pPr algn="just"/>
            <a:endParaRPr lang="en-US" sz="2800" dirty="0">
              <a:solidFill>
                <a:schemeClr val="tx1"/>
              </a:solidFill>
            </a:endParaRPr>
          </a:p>
        </p:txBody>
      </p:sp>
      <p:pic>
        <p:nvPicPr>
          <p:cNvPr id="4" name="Picture 3"/>
          <p:cNvPicPr>
            <a:picLocks noChangeAspect="1"/>
          </p:cNvPicPr>
          <p:nvPr/>
        </p:nvPicPr>
        <p:blipFill>
          <a:blip r:embed="rId2"/>
          <a:stretch>
            <a:fillRect/>
          </a:stretch>
        </p:blipFill>
        <p:spPr>
          <a:xfrm>
            <a:off x="8216251" y="888642"/>
            <a:ext cx="3667125" cy="5420718"/>
          </a:xfrm>
          <a:prstGeom prst="rect">
            <a:avLst/>
          </a:prstGeom>
          <a:ln>
            <a:noFill/>
          </a:ln>
          <a:effectLst>
            <a:softEdge rad="112500"/>
          </a:effectLst>
        </p:spPr>
      </p:pic>
    </p:spTree>
    <p:extLst>
      <p:ext uri="{BB962C8B-B14F-4D97-AF65-F5344CB8AC3E}">
        <p14:creationId xmlns:p14="http://schemas.microsoft.com/office/powerpoint/2010/main" val="3774459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811369"/>
            <a:ext cx="7192593" cy="5497991"/>
          </a:xfrm>
        </p:spPr>
        <p:txBody>
          <a:bodyPr/>
          <a:lstStyle/>
          <a:p>
            <a:pPr marL="0" lvl="0" indent="0" eaLnBrk="0" fontAlgn="base" hangingPunct="0">
              <a:lnSpc>
                <a:spcPct val="100000"/>
              </a:lnSpc>
              <a:spcBef>
                <a:spcPct val="0"/>
              </a:spcBef>
              <a:spcAft>
                <a:spcPct val="0"/>
              </a:spcAft>
              <a:buClrTx/>
              <a:buSzTx/>
              <a:buNone/>
            </a:pPr>
            <a:r>
              <a:rPr lang="en-US" sz="2800" b="1" dirty="0">
                <a:solidFill>
                  <a:schemeClr val="tx1"/>
                </a:solidFill>
                <a:latin typeface="Arial" panose="020B0604020202020204" pitchFamily="34" charset="0"/>
              </a:rPr>
              <a:t>4. Biological Factors: </a:t>
            </a:r>
          </a:p>
          <a:p>
            <a:pPr marL="0" lvl="0" indent="0" eaLnBrk="0" fontAlgn="base" hangingPunct="0">
              <a:lnSpc>
                <a:spcPct val="100000"/>
              </a:lnSpc>
              <a:spcBef>
                <a:spcPct val="0"/>
              </a:spcBef>
              <a:spcAft>
                <a:spcPct val="0"/>
              </a:spcAft>
              <a:buClrTx/>
              <a:buSzTx/>
              <a:buNone/>
            </a:pPr>
            <a:endParaRPr lang="en-US" sz="2800" b="1" dirty="0">
              <a:solidFill>
                <a:schemeClr val="tx1"/>
              </a:solidFill>
              <a:latin typeface="Arial" panose="020B0604020202020204" pitchFamily="34" charset="0"/>
            </a:endParaRPr>
          </a:p>
          <a:p>
            <a:pPr marL="0" lvl="0" indent="0" algn="just" eaLnBrk="0" fontAlgn="base" hangingPunct="0">
              <a:lnSpc>
                <a:spcPct val="100000"/>
              </a:lnSpc>
              <a:spcBef>
                <a:spcPct val="0"/>
              </a:spcBef>
              <a:spcAft>
                <a:spcPct val="0"/>
              </a:spcAft>
              <a:buClrTx/>
              <a:buSzTx/>
              <a:buNone/>
            </a:pPr>
            <a:r>
              <a:rPr lang="en-US" sz="2800" dirty="0">
                <a:solidFill>
                  <a:schemeClr val="tx1"/>
                </a:solidFill>
                <a:latin typeface="Arial" panose="020B0604020202020204" pitchFamily="34" charset="0"/>
              </a:rPr>
              <a:t>Biological factors also affect social change. </a:t>
            </a:r>
          </a:p>
          <a:p>
            <a:pPr marL="0" lvl="0" indent="0" algn="just" eaLnBrk="0" fontAlgn="base" hangingPunct="0">
              <a:lnSpc>
                <a:spcPct val="100000"/>
              </a:lnSpc>
              <a:spcBef>
                <a:spcPct val="0"/>
              </a:spcBef>
              <a:spcAft>
                <a:spcPct val="0"/>
              </a:spcAft>
              <a:buClrTx/>
              <a:buSzTx/>
              <a:buNone/>
            </a:pPr>
            <a:r>
              <a:rPr lang="en-US" sz="2800" dirty="0">
                <a:solidFill>
                  <a:schemeClr val="tx1"/>
                </a:solidFill>
                <a:latin typeface="Arial" panose="020B0604020202020204" pitchFamily="34" charset="0"/>
              </a:rPr>
              <a:t>Biological factors are those factors which determine the structure, selection and hereditary qualities of generations. </a:t>
            </a:r>
          </a:p>
          <a:p>
            <a:pPr marL="0" lvl="0" indent="0" algn="just" eaLnBrk="0" fontAlgn="base" hangingPunct="0">
              <a:lnSpc>
                <a:spcPct val="100000"/>
              </a:lnSpc>
              <a:spcBef>
                <a:spcPct val="0"/>
              </a:spcBef>
              <a:spcAft>
                <a:spcPct val="0"/>
              </a:spcAft>
              <a:buClrTx/>
              <a:buSzTx/>
              <a:buNone/>
            </a:pPr>
            <a:r>
              <a:rPr lang="en-US" sz="2800" dirty="0">
                <a:solidFill>
                  <a:schemeClr val="tx1"/>
                </a:solidFill>
                <a:latin typeface="Arial" panose="020B0604020202020204" pitchFamily="34" charset="0"/>
              </a:rPr>
              <a:t>The human element is ever changing. Each new generation is different from previous generation.</a:t>
            </a:r>
          </a:p>
          <a:p>
            <a:pPr marL="0" lvl="0" indent="0" algn="just" eaLnBrk="0" fontAlgn="base" hangingPunct="0">
              <a:lnSpc>
                <a:spcPct val="100000"/>
              </a:lnSpc>
              <a:spcBef>
                <a:spcPct val="0"/>
              </a:spcBef>
              <a:spcAft>
                <a:spcPct val="0"/>
              </a:spcAft>
              <a:buClrTx/>
              <a:buSzTx/>
              <a:buNone/>
            </a:pPr>
            <a:r>
              <a:rPr lang="en-US" sz="2800" dirty="0">
                <a:solidFill>
                  <a:schemeClr val="tx1"/>
                </a:solidFill>
                <a:latin typeface="Arial" panose="020B0604020202020204" pitchFamily="34" charset="0"/>
              </a:rPr>
              <a:t>It is different in form, ideas and in many other ways from the one gone before. </a:t>
            </a:r>
          </a:p>
          <a:p>
            <a:endParaRPr lang="en-US" dirty="0">
              <a:solidFill>
                <a:schemeClr val="tx1"/>
              </a:solidFill>
            </a:endParaRPr>
          </a:p>
        </p:txBody>
      </p:sp>
      <p:pic>
        <p:nvPicPr>
          <p:cNvPr id="4" name="Picture 3"/>
          <p:cNvPicPr>
            <a:picLocks noChangeAspect="1"/>
          </p:cNvPicPr>
          <p:nvPr/>
        </p:nvPicPr>
        <p:blipFill rotWithShape="1">
          <a:blip r:embed="rId2"/>
          <a:srcRect t="6496" r="49203" b="9683"/>
          <a:stretch/>
        </p:blipFill>
        <p:spPr>
          <a:xfrm>
            <a:off x="8319752" y="695459"/>
            <a:ext cx="3670479" cy="5705341"/>
          </a:xfrm>
          <a:prstGeom prst="rect">
            <a:avLst/>
          </a:prstGeom>
          <a:ln>
            <a:noFill/>
          </a:ln>
          <a:effectLst>
            <a:softEdge rad="112500"/>
          </a:effectLst>
        </p:spPr>
      </p:pic>
    </p:spTree>
    <p:extLst>
      <p:ext uri="{BB962C8B-B14F-4D97-AF65-F5344CB8AC3E}">
        <p14:creationId xmlns:p14="http://schemas.microsoft.com/office/powerpoint/2010/main" val="89848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8491" y="708338"/>
            <a:ext cx="8023538" cy="5601022"/>
          </a:xfrm>
        </p:spPr>
        <p:txBody>
          <a:bodyPr>
            <a:normAutofit/>
          </a:bodyPr>
          <a:lstStyle/>
          <a:p>
            <a:r>
              <a:rPr lang="en-US" sz="2400" b="1" dirty="0">
                <a:solidFill>
                  <a:schemeClr val="tx1"/>
                </a:solidFill>
              </a:rPr>
              <a:t>5. </a:t>
            </a:r>
            <a:r>
              <a:rPr lang="en-US" sz="2800" b="1" dirty="0">
                <a:solidFill>
                  <a:schemeClr val="tx1"/>
                </a:solidFill>
              </a:rPr>
              <a:t>Demographic Factors: </a:t>
            </a:r>
          </a:p>
          <a:p>
            <a:pPr algn="just"/>
            <a:r>
              <a:rPr lang="en-US" sz="2200" dirty="0">
                <a:solidFill>
                  <a:schemeClr val="tx1"/>
                </a:solidFill>
              </a:rPr>
              <a:t>The Demographic factors always influence the process and nature of Social Change. The population increase or decrease always brings social problems. When the birth-rate in a society exceeds death-rate, population begins to rise. </a:t>
            </a:r>
          </a:p>
          <a:p>
            <a:pPr algn="just"/>
            <a:r>
              <a:rPr lang="en-US" sz="2200" dirty="0">
                <a:solidFill>
                  <a:schemeClr val="tx1"/>
                </a:solidFill>
              </a:rPr>
              <a:t>A constantly rising population gives birth to poverty, unemployment, disease and several other related problems.</a:t>
            </a:r>
          </a:p>
          <a:p>
            <a:pPr algn="just"/>
            <a:r>
              <a:rPr lang="en-US" sz="2200" dirty="0">
                <a:solidFill>
                  <a:schemeClr val="tx1"/>
                </a:solidFill>
              </a:rPr>
              <a:t>On the other hand, a low birth-rate means leads to decrease in the size of the population. When population is low, there are fewer skilled hands available and the country cannot make full use of the natural resources. </a:t>
            </a:r>
          </a:p>
          <a:p>
            <a:pPr algn="just"/>
            <a:r>
              <a:rPr lang="en-US" sz="2200" dirty="0">
                <a:solidFill>
                  <a:schemeClr val="tx1"/>
                </a:solidFill>
              </a:rPr>
              <a:t>The social conditions deteriorate the size of families shrink and it affects the social relations</a:t>
            </a:r>
          </a:p>
        </p:txBody>
      </p:sp>
      <p:pic>
        <p:nvPicPr>
          <p:cNvPr id="4" name="Picture 3"/>
          <p:cNvPicPr>
            <a:picLocks noChangeAspect="1"/>
          </p:cNvPicPr>
          <p:nvPr/>
        </p:nvPicPr>
        <p:blipFill>
          <a:blip r:embed="rId2"/>
          <a:stretch>
            <a:fillRect/>
          </a:stretch>
        </p:blipFill>
        <p:spPr>
          <a:xfrm>
            <a:off x="8779853" y="1205375"/>
            <a:ext cx="3412147" cy="44999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05311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THANK YOU|!</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580580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
            <a:r>
              <a:rPr lang="en-US" b="1" dirty="0">
                <a:solidFill>
                  <a:schemeClr val="tx1"/>
                </a:solidFill>
              </a:rPr>
              <a:t>MEANING AND NATURE OF SOCIAL</a:t>
            </a:r>
            <a:br>
              <a:rPr lang="en-US" b="1" dirty="0">
                <a:solidFill>
                  <a:schemeClr val="tx1"/>
                </a:solidFill>
              </a:rPr>
            </a:br>
            <a:r>
              <a:rPr lang="en-US" b="1" dirty="0">
                <a:solidFill>
                  <a:schemeClr val="tx1"/>
                </a:solidFill>
              </a:rPr>
              <a:t>CHANGE</a:t>
            </a:r>
          </a:p>
        </p:txBody>
      </p:sp>
      <p:sp>
        <p:nvSpPr>
          <p:cNvPr id="3" name="Content Placeholder 2"/>
          <p:cNvSpPr>
            <a:spLocks noGrp="1"/>
          </p:cNvSpPr>
          <p:nvPr>
            <p:ph idx="1"/>
          </p:nvPr>
        </p:nvSpPr>
        <p:spPr>
          <a:xfrm>
            <a:off x="1132616" y="2952737"/>
            <a:ext cx="10541100" cy="4224528"/>
          </a:xfrm>
        </p:spPr>
        <p:txBody>
          <a:bodyPr>
            <a:normAutofit/>
          </a:bodyPr>
          <a:lstStyle/>
          <a:p>
            <a:pPr algn="just"/>
            <a:r>
              <a:rPr lang="en-US" dirty="0">
                <a:solidFill>
                  <a:schemeClr val="tx1"/>
                </a:solidFill>
                <a:latin typeface="Calibri" panose="020F0502020204030204" pitchFamily="34" charset="0"/>
                <a:cs typeface="Calibri" panose="020F0502020204030204" pitchFamily="34" charset="0"/>
              </a:rPr>
              <a:t>The concepts of social control, deviance and conflict. All these concepts help us to understand the universal process of change in society. </a:t>
            </a:r>
          </a:p>
          <a:p>
            <a:pPr algn="just"/>
            <a:r>
              <a:rPr lang="en-US" dirty="0">
                <a:solidFill>
                  <a:schemeClr val="tx1"/>
                </a:solidFill>
                <a:latin typeface="Calibri" panose="020F0502020204030204" pitchFamily="34" charset="0"/>
                <a:cs typeface="Calibri" panose="020F0502020204030204" pitchFamily="34" charset="0"/>
              </a:rPr>
              <a:t>From its inception, sociology has been closely linked with the study of the rapid changes in societies.</a:t>
            </a:r>
          </a:p>
          <a:p>
            <a:pPr algn="just"/>
            <a:r>
              <a:rPr lang="en-US" b="1" dirty="0">
                <a:solidFill>
                  <a:schemeClr val="tx1"/>
                </a:solidFill>
                <a:latin typeface="Calibri" panose="020F0502020204030204" pitchFamily="34" charset="0"/>
                <a:cs typeface="Calibri" panose="020F0502020204030204" pitchFamily="34" charset="0"/>
              </a:rPr>
              <a:t>“Social change refers to fundamental alterations in the patterns of culture, structure, social </a:t>
            </a:r>
            <a:r>
              <a:rPr lang="en-US" b="1" dirty="0" err="1">
                <a:solidFill>
                  <a:schemeClr val="tx1"/>
                </a:solidFill>
                <a:latin typeface="Calibri" panose="020F0502020204030204" pitchFamily="34" charset="0"/>
                <a:cs typeface="Calibri" panose="020F0502020204030204" pitchFamily="34" charset="0"/>
              </a:rPr>
              <a:t>insitutions</a:t>
            </a:r>
            <a:r>
              <a:rPr lang="en-US" b="1" dirty="0">
                <a:solidFill>
                  <a:schemeClr val="tx1"/>
                </a:solidFill>
                <a:latin typeface="Calibri" panose="020F0502020204030204" pitchFamily="34" charset="0"/>
                <a:cs typeface="Calibri" panose="020F0502020204030204" pitchFamily="34" charset="0"/>
              </a:rPr>
              <a:t>, and social behavior over time.”</a:t>
            </a:r>
          </a:p>
          <a:p>
            <a:endParaRPr lang="en-US" dirty="0">
              <a:solidFill>
                <a:schemeClr val="tx1"/>
              </a:solidFill>
            </a:endParaRPr>
          </a:p>
        </p:txBody>
      </p:sp>
    </p:spTree>
    <p:extLst>
      <p:ext uri="{BB962C8B-B14F-4D97-AF65-F5344CB8AC3E}">
        <p14:creationId xmlns:p14="http://schemas.microsoft.com/office/powerpoint/2010/main" val="1059131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9" y="1053884"/>
            <a:ext cx="9878930" cy="5255475"/>
          </a:xfrm>
        </p:spPr>
        <p:txBody>
          <a:bodyPr>
            <a:normAutofit/>
          </a:bodyPr>
          <a:lstStyle/>
          <a:p>
            <a:pPr algn="just"/>
            <a:r>
              <a:rPr lang="en-US" dirty="0">
                <a:solidFill>
                  <a:schemeClr val="tx1"/>
                </a:solidFill>
                <a:latin typeface="Calibri" panose="020F0502020204030204" pitchFamily="34" charset="0"/>
                <a:cs typeface="Calibri" panose="020F0502020204030204" pitchFamily="34" charset="0"/>
              </a:rPr>
              <a:t>In sociology, we look at social change as alterations that occur in the social structure and social relationship. </a:t>
            </a:r>
          </a:p>
          <a:p>
            <a:pPr algn="just"/>
            <a:r>
              <a:rPr lang="en-US" dirty="0">
                <a:solidFill>
                  <a:schemeClr val="tx1"/>
                </a:solidFill>
                <a:cs typeface="Calibri" panose="020F0502020204030204" pitchFamily="34" charset="0"/>
              </a:rPr>
              <a:t>Alterations may occur in norms, values, cultural</a:t>
            </a:r>
            <a:br>
              <a:rPr lang="en-US" dirty="0">
                <a:solidFill>
                  <a:schemeClr val="tx1"/>
                </a:solidFill>
                <a:cs typeface="Calibri" panose="020F0502020204030204" pitchFamily="34" charset="0"/>
              </a:rPr>
            </a:br>
            <a:r>
              <a:rPr lang="en-US" dirty="0">
                <a:solidFill>
                  <a:schemeClr val="tx1"/>
                </a:solidFill>
                <a:cs typeface="Calibri" panose="020F0502020204030204" pitchFamily="34" charset="0"/>
              </a:rPr>
              <a:t>products and symbols in a society. </a:t>
            </a:r>
          </a:p>
          <a:p>
            <a:pPr algn="just"/>
            <a:r>
              <a:rPr lang="en-US" dirty="0">
                <a:solidFill>
                  <a:schemeClr val="tx1"/>
                </a:solidFill>
                <a:cs typeface="Calibri" panose="020F0502020204030204" pitchFamily="34" charset="0"/>
              </a:rPr>
              <a:t>The social change is also known as social progress or sociocultural evolution.</a:t>
            </a:r>
          </a:p>
          <a:p>
            <a:pPr algn="just"/>
            <a:r>
              <a:rPr lang="en-US" dirty="0">
                <a:solidFill>
                  <a:schemeClr val="tx1"/>
                </a:solidFill>
                <a:cs typeface="Calibri" panose="020F0502020204030204" pitchFamily="34" charset="0"/>
              </a:rPr>
              <a:t>Example:</a:t>
            </a:r>
          </a:p>
          <a:p>
            <a:pPr algn="just"/>
            <a:r>
              <a:rPr lang="en-US" dirty="0">
                <a:solidFill>
                  <a:schemeClr val="tx1"/>
                </a:solidFill>
                <a:cs typeface="Calibri" panose="020F0502020204030204" pitchFamily="34" charset="0"/>
              </a:rPr>
              <a:t>1. A significant social change occurred in the form of drastic shift from an agricultural society to industrialized and post-modern society.</a:t>
            </a:r>
          </a:p>
          <a:p>
            <a:pPr algn="just"/>
            <a:r>
              <a:rPr lang="en-US" dirty="0">
                <a:solidFill>
                  <a:schemeClr val="tx1"/>
                </a:solidFill>
                <a:cs typeface="Calibri" panose="020F0502020204030204" pitchFamily="34" charset="0"/>
              </a:rPr>
              <a:t>2. Change in family system.</a:t>
            </a:r>
          </a:p>
          <a:p>
            <a:pPr algn="just"/>
            <a:r>
              <a:rPr lang="en-US" dirty="0">
                <a:solidFill>
                  <a:schemeClr val="tx1"/>
                </a:solidFill>
                <a:cs typeface="Calibri" panose="020F0502020204030204" pitchFamily="34" charset="0"/>
              </a:rPr>
              <a:t>3. Change in education system.</a:t>
            </a:r>
          </a:p>
          <a:p>
            <a:pPr algn="just"/>
            <a:r>
              <a:rPr lang="en-US" dirty="0">
                <a:solidFill>
                  <a:schemeClr val="tx1"/>
                </a:solidFill>
                <a:cs typeface="Calibri" panose="020F0502020204030204" pitchFamily="34" charset="0"/>
              </a:rPr>
              <a:t>4. Globalization (media exchange, cultural variations)</a:t>
            </a:r>
          </a:p>
          <a:p>
            <a:pPr algn="just"/>
            <a:endParaRPr lang="en-US" sz="2000" dirty="0">
              <a:solidFill>
                <a:schemeClr val="tx1"/>
              </a:solidFill>
              <a:latin typeface="Calibri" panose="020F0502020204030204" pitchFamily="34" charset="0"/>
              <a:cs typeface="Calibri" panose="020F0502020204030204" pitchFamily="34" charset="0"/>
            </a:endParaRPr>
          </a:p>
          <a:p>
            <a:endParaRPr lang="en-US" sz="1800" dirty="0">
              <a:solidFill>
                <a:schemeClr val="tx1"/>
              </a:solidFill>
            </a:endParaRPr>
          </a:p>
        </p:txBody>
      </p:sp>
    </p:spTree>
    <p:extLst>
      <p:ext uri="{BB962C8B-B14F-4D97-AF65-F5344CB8AC3E}">
        <p14:creationId xmlns:p14="http://schemas.microsoft.com/office/powerpoint/2010/main" val="2383766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Food for thought</a:t>
            </a:r>
          </a:p>
        </p:txBody>
      </p:sp>
      <p:sp>
        <p:nvSpPr>
          <p:cNvPr id="3" name="Content Placeholder 2"/>
          <p:cNvSpPr>
            <a:spLocks noGrp="1"/>
          </p:cNvSpPr>
          <p:nvPr>
            <p:ph idx="1"/>
          </p:nvPr>
        </p:nvSpPr>
        <p:spPr>
          <a:xfrm>
            <a:off x="502276" y="2286000"/>
            <a:ext cx="11178862" cy="4023360"/>
          </a:xfrm>
        </p:spPr>
        <p:txBody>
          <a:bodyPr>
            <a:normAutofit/>
          </a:bodyPr>
          <a:lstStyle/>
          <a:p>
            <a:pPr algn="just"/>
            <a:r>
              <a:rPr lang="en-US" sz="3200" dirty="0">
                <a:solidFill>
                  <a:schemeClr val="bg2">
                    <a:lumMod val="10000"/>
                    <a:lumOff val="90000"/>
                  </a:schemeClr>
                </a:solidFill>
              </a:rPr>
              <a:t>Internet has changed socialization, human interaction, banking, shopping other mode of living etc.</a:t>
            </a:r>
          </a:p>
          <a:p>
            <a:pPr algn="just"/>
            <a:r>
              <a:rPr lang="en-US" sz="3200" dirty="0">
                <a:solidFill>
                  <a:schemeClr val="tx1"/>
                </a:solidFill>
              </a:rPr>
              <a:t>Is every kind of social change good for us???</a:t>
            </a:r>
          </a:p>
        </p:txBody>
      </p:sp>
      <p:pic>
        <p:nvPicPr>
          <p:cNvPr id="4" name="Picture 3"/>
          <p:cNvPicPr>
            <a:picLocks noChangeAspect="1"/>
          </p:cNvPicPr>
          <p:nvPr/>
        </p:nvPicPr>
        <p:blipFill>
          <a:blip r:embed="rId2"/>
          <a:stretch>
            <a:fillRect/>
          </a:stretch>
        </p:blipFill>
        <p:spPr>
          <a:xfrm>
            <a:off x="8476982" y="3081528"/>
            <a:ext cx="3429000" cy="3429000"/>
          </a:xfrm>
          <a:prstGeom prst="rect">
            <a:avLst/>
          </a:prstGeom>
        </p:spPr>
      </p:pic>
    </p:spTree>
    <p:extLst>
      <p:ext uri="{BB962C8B-B14F-4D97-AF65-F5344CB8AC3E}">
        <p14:creationId xmlns:p14="http://schemas.microsoft.com/office/powerpoint/2010/main" val="2452482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592616" cy="1499616"/>
          </a:xfrm>
        </p:spPr>
        <p:txBody>
          <a:bodyPr>
            <a:normAutofit/>
          </a:bodyPr>
          <a:lstStyle/>
          <a:p>
            <a:pPr algn="just"/>
            <a:r>
              <a:rPr lang="de-DE" b="1" dirty="0">
                <a:solidFill>
                  <a:schemeClr val="tx1"/>
                </a:solidFill>
              </a:rPr>
              <a:t>From Gemeinschaft to Gesellschaft</a:t>
            </a:r>
            <a:endParaRPr lang="en-US" b="1" dirty="0">
              <a:solidFill>
                <a:schemeClr val="tx1"/>
              </a:solidFill>
            </a:endParaRPr>
          </a:p>
        </p:txBody>
      </p:sp>
      <p:sp>
        <p:nvSpPr>
          <p:cNvPr id="3" name="Content Placeholder 2"/>
          <p:cNvSpPr>
            <a:spLocks noGrp="1"/>
          </p:cNvSpPr>
          <p:nvPr>
            <p:ph idx="1"/>
          </p:nvPr>
        </p:nvSpPr>
        <p:spPr>
          <a:xfrm>
            <a:off x="682580" y="2719952"/>
            <a:ext cx="6803101" cy="3589407"/>
          </a:xfrm>
        </p:spPr>
        <p:txBody>
          <a:bodyPr>
            <a:noAutofit/>
          </a:bodyPr>
          <a:lstStyle/>
          <a:p>
            <a:pPr algn="just"/>
            <a:r>
              <a:rPr lang="en-US" dirty="0">
                <a:solidFill>
                  <a:schemeClr val="tx1"/>
                </a:solidFill>
              </a:rPr>
              <a:t>Introduced by German sociologist </a:t>
            </a:r>
            <a:r>
              <a:rPr lang="en-US" b="1" dirty="0">
                <a:solidFill>
                  <a:schemeClr val="tx1"/>
                </a:solidFill>
              </a:rPr>
              <a:t>Ferdinand </a:t>
            </a:r>
            <a:r>
              <a:rPr lang="en-US" b="1" dirty="0" err="1">
                <a:solidFill>
                  <a:schemeClr val="tx1"/>
                </a:solidFill>
              </a:rPr>
              <a:t>Tönnies</a:t>
            </a:r>
            <a:r>
              <a:rPr lang="en-US" dirty="0">
                <a:solidFill>
                  <a:schemeClr val="tx1"/>
                </a:solidFill>
              </a:rPr>
              <a:t>, Gemeinschaft and </a:t>
            </a:r>
            <a:r>
              <a:rPr lang="en-US" dirty="0" err="1">
                <a:solidFill>
                  <a:schemeClr val="tx1"/>
                </a:solidFill>
              </a:rPr>
              <a:t>Gesellschaft</a:t>
            </a:r>
            <a:r>
              <a:rPr lang="en-US" dirty="0">
                <a:solidFill>
                  <a:schemeClr val="tx1"/>
                </a:solidFill>
              </a:rPr>
              <a:t> are two conceptual models for types of human association. </a:t>
            </a:r>
          </a:p>
          <a:p>
            <a:pPr algn="just"/>
            <a:r>
              <a:rPr lang="en-US" dirty="0">
                <a:solidFill>
                  <a:schemeClr val="tx1"/>
                </a:solidFill>
              </a:rPr>
              <a:t>Gemeinschaft, often translated as ” community “, is a concept referring to individuals bound together by common norms, often because of shared physical space and shared beliefs. </a:t>
            </a:r>
          </a:p>
        </p:txBody>
      </p:sp>
      <p:pic>
        <p:nvPicPr>
          <p:cNvPr id="4" name="Picture 3"/>
          <p:cNvPicPr>
            <a:picLocks noChangeAspect="1"/>
          </p:cNvPicPr>
          <p:nvPr/>
        </p:nvPicPr>
        <p:blipFill>
          <a:blip r:embed="rId2"/>
          <a:stretch>
            <a:fillRect/>
          </a:stretch>
        </p:blipFill>
        <p:spPr>
          <a:xfrm>
            <a:off x="7960754" y="2376462"/>
            <a:ext cx="3655990" cy="3989166"/>
          </a:xfrm>
          <a:prstGeom prst="rect">
            <a:avLst/>
          </a:prstGeom>
        </p:spPr>
      </p:pic>
    </p:spTree>
    <p:extLst>
      <p:ext uri="{BB962C8B-B14F-4D97-AF65-F5344CB8AC3E}">
        <p14:creationId xmlns:p14="http://schemas.microsoft.com/office/powerpoint/2010/main" val="1213195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854" y="502276"/>
            <a:ext cx="3825025" cy="5807084"/>
          </a:xfrm>
        </p:spPr>
        <p:txBody>
          <a:bodyPr>
            <a:normAutofit/>
          </a:bodyPr>
          <a:lstStyle/>
          <a:p>
            <a:pPr algn="just"/>
            <a:r>
              <a:rPr lang="en-US" sz="2800" dirty="0" err="1">
                <a:solidFill>
                  <a:schemeClr val="bg2">
                    <a:lumMod val="10000"/>
                    <a:lumOff val="90000"/>
                  </a:schemeClr>
                </a:solidFill>
              </a:rPr>
              <a:t>Gesellschaft</a:t>
            </a:r>
            <a:r>
              <a:rPr lang="en-US" sz="2800" dirty="0">
                <a:solidFill>
                  <a:schemeClr val="bg2">
                    <a:lumMod val="10000"/>
                    <a:lumOff val="90000"/>
                  </a:schemeClr>
                </a:solidFill>
              </a:rPr>
              <a:t>, often translated as ” society “, refers to associations in which self-interest is the primary justification for membership. Or people who live and work very close together in proximity but very far apart relationally.</a:t>
            </a:r>
          </a:p>
          <a:p>
            <a:pPr algn="just"/>
            <a:endParaRPr lang="en-US" sz="2800" dirty="0">
              <a:solidFill>
                <a:schemeClr val="bg2">
                  <a:lumMod val="10000"/>
                  <a:lumOff val="90000"/>
                </a:schemeClr>
              </a:solidFill>
            </a:endParaRPr>
          </a:p>
        </p:txBody>
      </p:sp>
      <p:pic>
        <p:nvPicPr>
          <p:cNvPr id="4" name="Picture 3"/>
          <p:cNvPicPr>
            <a:picLocks noChangeAspect="1"/>
          </p:cNvPicPr>
          <p:nvPr/>
        </p:nvPicPr>
        <p:blipFill>
          <a:blip r:embed="rId2"/>
          <a:stretch>
            <a:fillRect/>
          </a:stretch>
        </p:blipFill>
        <p:spPr>
          <a:xfrm>
            <a:off x="2433234" y="502276"/>
            <a:ext cx="7084909" cy="5772887"/>
          </a:xfrm>
          <a:prstGeom prst="rect">
            <a:avLst/>
          </a:prstGeom>
        </p:spPr>
      </p:pic>
    </p:spTree>
    <p:extLst>
      <p:ext uri="{BB962C8B-B14F-4D97-AF65-F5344CB8AC3E}">
        <p14:creationId xmlns:p14="http://schemas.microsoft.com/office/powerpoint/2010/main" val="1989969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b="1" dirty="0">
                <a:solidFill>
                  <a:schemeClr val="tx1"/>
                </a:solidFill>
              </a:rPr>
              <a:t>NATURE OF SOCIAL CHANGE</a:t>
            </a:r>
          </a:p>
        </p:txBody>
      </p:sp>
      <p:pic>
        <p:nvPicPr>
          <p:cNvPr id="5" name="Content Placeholder 4"/>
          <p:cNvPicPr>
            <a:picLocks noGrp="1" noChangeAspect="1"/>
          </p:cNvPicPr>
          <p:nvPr>
            <p:ph idx="1"/>
          </p:nvPr>
        </p:nvPicPr>
        <p:blipFill>
          <a:blip r:embed="rId2"/>
          <a:stretch>
            <a:fillRect/>
          </a:stretch>
        </p:blipFill>
        <p:spPr>
          <a:xfrm>
            <a:off x="3403444" y="2543477"/>
            <a:ext cx="4668590" cy="3339985"/>
          </a:xfrm>
          <a:prstGeom prst="rect">
            <a:avLst/>
          </a:prstGeom>
        </p:spPr>
      </p:pic>
    </p:spTree>
    <p:extLst>
      <p:ext uri="{BB962C8B-B14F-4D97-AF65-F5344CB8AC3E}">
        <p14:creationId xmlns:p14="http://schemas.microsoft.com/office/powerpoint/2010/main" val="94368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b="1" dirty="0">
                <a:solidFill>
                  <a:schemeClr val="tx1"/>
                </a:solidFill>
              </a:rPr>
              <a:t>Main theories about social change: </a:t>
            </a:r>
          </a:p>
        </p:txBody>
      </p:sp>
      <p:sp>
        <p:nvSpPr>
          <p:cNvPr id="3" name="Content Placeholder 2"/>
          <p:cNvSpPr>
            <a:spLocks noGrp="1"/>
          </p:cNvSpPr>
          <p:nvPr>
            <p:ph sz="half" idx="1"/>
          </p:nvPr>
        </p:nvSpPr>
        <p:spPr/>
        <p:txBody>
          <a:bodyPr/>
          <a:lstStyle/>
          <a:p>
            <a:pPr marL="0" indent="0">
              <a:buNone/>
            </a:pPr>
            <a:r>
              <a:rPr lang="en-US" sz="2800" dirty="0">
                <a:solidFill>
                  <a:schemeClr val="tx1"/>
                </a:solidFill>
              </a:rPr>
              <a:t>1. Evolutionary Theories </a:t>
            </a:r>
          </a:p>
          <a:p>
            <a:pPr marL="0" indent="0">
              <a:buNone/>
            </a:pPr>
            <a:r>
              <a:rPr lang="en-US" sz="2800" dirty="0">
                <a:solidFill>
                  <a:schemeClr val="tx1"/>
                </a:solidFill>
              </a:rPr>
              <a:t>2. Cyclical theories</a:t>
            </a:r>
          </a:p>
          <a:p>
            <a:endParaRPr lang="en-US" dirty="0">
              <a:solidFill>
                <a:schemeClr val="tx1"/>
              </a:solidFill>
            </a:endParaRPr>
          </a:p>
        </p:txBody>
      </p:sp>
      <p:sp>
        <p:nvSpPr>
          <p:cNvPr id="4" name="Content Placeholder 3"/>
          <p:cNvSpPr>
            <a:spLocks noGrp="1"/>
          </p:cNvSpPr>
          <p:nvPr>
            <p:ph sz="half" idx="2"/>
          </p:nvPr>
        </p:nvSpPr>
        <p:spPr/>
        <p:txBody>
          <a:bodyPr/>
          <a:lstStyle/>
          <a:p>
            <a:pPr marL="0" indent="0">
              <a:buNone/>
            </a:pPr>
            <a:r>
              <a:rPr lang="en-US" sz="2800" dirty="0">
                <a:solidFill>
                  <a:schemeClr val="tx1"/>
                </a:solidFill>
              </a:rPr>
              <a:t>3. Conflict theories </a:t>
            </a:r>
          </a:p>
          <a:p>
            <a:pPr marL="0" indent="0">
              <a:buNone/>
            </a:pPr>
            <a:r>
              <a:rPr lang="en-US" sz="2800" dirty="0">
                <a:solidFill>
                  <a:schemeClr val="tx1"/>
                </a:solidFill>
              </a:rPr>
              <a:t>4. Functional theories</a:t>
            </a:r>
          </a:p>
          <a:p>
            <a:endParaRPr lang="en-US" dirty="0">
              <a:solidFill>
                <a:schemeClr val="tx1"/>
              </a:solidFill>
            </a:endParaRPr>
          </a:p>
        </p:txBody>
      </p:sp>
      <p:pic>
        <p:nvPicPr>
          <p:cNvPr id="5" name="Picture 4"/>
          <p:cNvPicPr>
            <a:picLocks noChangeAspect="1"/>
          </p:cNvPicPr>
          <p:nvPr/>
        </p:nvPicPr>
        <p:blipFill rotWithShape="1">
          <a:blip r:embed="rId2"/>
          <a:srcRect t="32582"/>
          <a:stretch/>
        </p:blipFill>
        <p:spPr>
          <a:xfrm>
            <a:off x="0" y="4146996"/>
            <a:ext cx="12192000" cy="2620851"/>
          </a:xfrm>
          <a:prstGeom prst="rect">
            <a:avLst/>
          </a:prstGeom>
          <a:ln>
            <a:noFill/>
          </a:ln>
          <a:effectLst>
            <a:softEdge rad="112500"/>
          </a:effectLst>
        </p:spPr>
      </p:pic>
    </p:spTree>
    <p:extLst>
      <p:ext uri="{BB962C8B-B14F-4D97-AF65-F5344CB8AC3E}">
        <p14:creationId xmlns:p14="http://schemas.microsoft.com/office/powerpoint/2010/main" val="396148801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448</TotalTime>
  <Words>1342</Words>
  <Application>Microsoft Office PowerPoint</Application>
  <PresentationFormat>Widescreen</PresentationFormat>
  <Paragraphs>102</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Organic</vt:lpstr>
      <vt:lpstr>SOCIAL CHANGE</vt:lpstr>
      <vt:lpstr>LEARNING OUTCOMES</vt:lpstr>
      <vt:lpstr>MEANING AND NATURE OF SOCIAL CHANGE</vt:lpstr>
      <vt:lpstr>PowerPoint Presentation</vt:lpstr>
      <vt:lpstr>Food for thought</vt:lpstr>
      <vt:lpstr>From Gemeinschaft to Gesellschaft</vt:lpstr>
      <vt:lpstr>PowerPoint Presentation</vt:lpstr>
      <vt:lpstr>NATURE OF SOCIAL CHANGE</vt:lpstr>
      <vt:lpstr>Main theories about social change: </vt:lpstr>
      <vt:lpstr>1. Evolutionary Theories  </vt:lpstr>
      <vt:lpstr>2. Cyclical theories </vt:lpstr>
      <vt:lpstr>PowerPoint Presentation</vt:lpstr>
      <vt:lpstr>3. conflict theories  </vt:lpstr>
      <vt:lpstr>PowerPoint Presentation</vt:lpstr>
      <vt:lpstr>4. functional theories </vt:lpstr>
      <vt:lpstr>PowerPoint Presentation</vt:lpstr>
      <vt:lpstr>FACTORS INFLUENCING SOCIAL CHANGE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CHANGE</dc:title>
  <dc:creator>uzma Fayyaz</dc:creator>
  <cp:lastModifiedBy>Shahtaj Shakir</cp:lastModifiedBy>
  <cp:revision>42</cp:revision>
  <dcterms:created xsi:type="dcterms:W3CDTF">2023-04-17T16:00:33Z</dcterms:created>
  <dcterms:modified xsi:type="dcterms:W3CDTF">2023-05-04T08:22:10Z</dcterms:modified>
</cp:coreProperties>
</file>